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86" r:id="rId4"/>
  </p:sldMasterIdLst>
  <p:notesMasterIdLst>
    <p:notesMasterId r:id="rId7"/>
  </p:notesMasterIdLst>
  <p:handoutMasterIdLst>
    <p:handoutMasterId r:id="rId8"/>
  </p:handoutMasterIdLst>
  <p:sldIdLst>
    <p:sldId id="428" r:id="rId5"/>
    <p:sldId id="258" r:id="rId6"/>
  </p:sldIdLst>
  <p:sldSz cx="9144000" cy="5143500" type="screen16x9"/>
  <p:notesSz cx="7005638" cy="9288463"/>
  <p:custDataLst>
    <p:tags r:id="rId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3" orient="horz" pos="180" userDrawn="1">
          <p15:clr>
            <a:srgbClr val="A4A3A4"/>
          </p15:clr>
        </p15:guide>
        <p15:guide id="4" pos="48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E23"/>
    <a:srgbClr val="EAE091"/>
    <a:srgbClr val="D6DDC2"/>
    <a:srgbClr val="606060"/>
    <a:srgbClr val="A3ABBF"/>
    <a:srgbClr val="E95537"/>
    <a:srgbClr val="47516C"/>
    <a:srgbClr val="4A4976"/>
    <a:srgbClr val="5A5A8E"/>
    <a:srgbClr val="036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3"/>
    <p:restoredTop sz="91463" autoAdjust="0"/>
  </p:normalViewPr>
  <p:slideViewPr>
    <p:cSldViewPr snapToGrid="0" showGuides="1">
      <p:cViewPr varScale="1">
        <p:scale>
          <a:sx n="133" d="100"/>
          <a:sy n="133" d="100"/>
        </p:scale>
        <p:origin x="408" y="114"/>
      </p:cViewPr>
      <p:guideLst>
        <p:guide orient="horz" pos="180"/>
        <p:guide pos="48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875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604DC-DFAE-F44C-96FD-2E0BB452F04F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1738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8750" y="8821738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7700D-2F0A-FA49-B5C2-38523DB12B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575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3094" tIns="46548" rIns="93094" bIns="46548" rtlCol="0"/>
          <a:lstStyle>
            <a:lvl1pPr algn="l">
              <a:defRPr sz="1200" b="0" i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8750" y="0"/>
            <a:ext cx="3035300" cy="465138"/>
          </a:xfrm>
          <a:prstGeom prst="rect">
            <a:avLst/>
          </a:prstGeom>
        </p:spPr>
        <p:txBody>
          <a:bodyPr vert="horz" wrap="square" lIns="93094" tIns="46548" rIns="93094" bIns="46548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28D090A-09BA-4149-8A91-253016E34BBB}" type="datetimeFigureOut">
              <a:rPr lang="en-US" smtClean="0"/>
              <a:pPr>
                <a:defRPr/>
              </a:pPr>
              <a:t>2/24/2021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1250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94" tIns="46548" rIns="93094" bIns="4654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5462" cy="4179887"/>
          </a:xfrm>
          <a:prstGeom prst="rect">
            <a:avLst/>
          </a:prstGeom>
        </p:spPr>
        <p:txBody>
          <a:bodyPr vert="horz" lIns="93094" tIns="46548" rIns="93094" bIns="46548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1738"/>
            <a:ext cx="3035300" cy="465137"/>
          </a:xfrm>
          <a:prstGeom prst="rect">
            <a:avLst/>
          </a:prstGeom>
        </p:spPr>
        <p:txBody>
          <a:bodyPr vert="horz" lIns="93094" tIns="46548" rIns="93094" bIns="46548" rtlCol="0" anchor="b"/>
          <a:lstStyle>
            <a:lvl1pPr algn="l">
              <a:defRPr sz="1200" b="0" i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8750" y="8821738"/>
            <a:ext cx="3035300" cy="465137"/>
          </a:xfrm>
          <a:prstGeom prst="rect">
            <a:avLst/>
          </a:prstGeom>
        </p:spPr>
        <p:txBody>
          <a:bodyPr vert="horz" wrap="square" lIns="93094" tIns="46548" rIns="93094" bIns="46548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D86A254-044E-1747-A5E9-B6A2C8498E9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5393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6A254-044E-1747-A5E9-B6A2C8498E9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2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0" y="4625975"/>
            <a:ext cx="979170" cy="36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387475"/>
            <a:ext cx="9144000" cy="312102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[Add cover photo]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203200" y="266700"/>
            <a:ext cx="8775700" cy="560785"/>
          </a:xfrm>
        </p:spPr>
        <p:txBody>
          <a:bodyPr/>
          <a:lstStyle>
            <a:lvl1pPr marL="0" indent="0">
              <a:buNone/>
              <a:defRPr sz="3800" b="0" i="0" baseline="0">
                <a:solidFill>
                  <a:srgbClr val="F04E23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[Title]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03200" y="847725"/>
            <a:ext cx="8775700" cy="35242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400" b="0" i="0" baseline="0">
                <a:solidFill>
                  <a:srgbClr val="F04E23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  <a:lvl2pPr marL="396875" indent="0">
              <a:buNone/>
              <a:defRPr sz="1400">
                <a:solidFill>
                  <a:srgbClr val="F04E23"/>
                </a:solidFill>
              </a:defRPr>
            </a:lvl2pPr>
            <a:lvl3pPr marL="914400" indent="0">
              <a:buNone/>
              <a:defRPr sz="1400">
                <a:solidFill>
                  <a:srgbClr val="F04E23"/>
                </a:solidFill>
              </a:defRPr>
            </a:lvl3pPr>
            <a:lvl4pPr marL="1371600" indent="0">
              <a:buNone/>
              <a:defRPr sz="1400">
                <a:solidFill>
                  <a:srgbClr val="F04E23"/>
                </a:solidFill>
              </a:defRPr>
            </a:lvl4pPr>
            <a:lvl5pPr marL="1828800" indent="0">
              <a:buNone/>
              <a:defRPr sz="1400">
                <a:solidFill>
                  <a:srgbClr val="F04E23"/>
                </a:solidFill>
              </a:defRPr>
            </a:lvl5pPr>
          </a:lstStyle>
          <a:p>
            <a:pPr lvl="0"/>
            <a:r>
              <a:rPr lang="en-US" dirty="0"/>
              <a:t>[Subtitle]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dirty="0"/>
              <a:t>[Presenter’s Name, Date ]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0796" y="4938698"/>
            <a:ext cx="252306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dirty="0">
                <a:solidFill>
                  <a:schemeClr val="bg1">
                    <a:lumMod val="65000"/>
                  </a:schemeClr>
                </a:solidFill>
                <a:latin typeface="Helvetica Regular" charset="0"/>
                <a:ea typeface="Helvetica Regular" charset="0"/>
                <a:cs typeface="Helvetica Regular" charset="0"/>
              </a:rPr>
              <a:t>© 2018 Knoll Inc.</a:t>
            </a:r>
          </a:p>
        </p:txBody>
      </p:sp>
    </p:spTree>
    <p:extLst>
      <p:ext uri="{BB962C8B-B14F-4D97-AF65-F5344CB8AC3E}">
        <p14:creationId xmlns:p14="http://schemas.microsoft.com/office/powerpoint/2010/main" val="3878887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73" y="196644"/>
            <a:ext cx="2755265" cy="1136530"/>
          </a:xfrm>
        </p:spPr>
        <p:txBody>
          <a:bodyPr/>
          <a:lstStyle>
            <a:lvl1pPr>
              <a:lnSpc>
                <a:spcPts val="2700"/>
              </a:lnSpc>
              <a:defRPr sz="2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01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Line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3988" y="170260"/>
            <a:ext cx="8761412" cy="954107"/>
          </a:xfr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 i="0" baseline="0"/>
            </a:lvl1pPr>
          </a:lstStyle>
          <a:p>
            <a:r>
              <a:rPr lang="en-US" dirty="0"/>
              <a:t>Click to edit Master title style — 2 Lines Header in Helvetica Bold, 26 </a:t>
            </a:r>
            <a:r>
              <a:rPr lang="en-US" dirty="0" err="1"/>
              <a:t>Pt</a:t>
            </a:r>
            <a:r>
              <a:rPr lang="en-US" dirty="0"/>
              <a:t> Title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88" y="885825"/>
            <a:ext cx="8761412" cy="3373041"/>
          </a:xfrm>
        </p:spPr>
        <p:txBody>
          <a:bodyPr/>
          <a:lstStyle>
            <a:lvl1pPr marL="175022" indent="-175022">
              <a:buClr>
                <a:srgbClr val="F04E23"/>
              </a:buClr>
              <a:buSzPct val="125000"/>
              <a:buFont typeface="Lucida Grande"/>
              <a:buChar char="›"/>
              <a:defRPr/>
            </a:lvl1pPr>
            <a:lvl2pPr>
              <a:buClr>
                <a:srgbClr val="F04E23"/>
              </a:buClr>
              <a:defRPr/>
            </a:lvl2pPr>
            <a:lvl3pPr marL="685800" indent="-209550">
              <a:buClr>
                <a:srgbClr val="F04E23"/>
              </a:buClr>
              <a:buFont typeface="Arial"/>
              <a:buChar char="—"/>
              <a:defRPr/>
            </a:lvl3pPr>
            <a:lvl4pPr marL="904875" indent="-171450">
              <a:buClr>
                <a:srgbClr val="F04E23"/>
              </a:buClr>
              <a:tabLst/>
              <a:defRPr/>
            </a:lvl4pPr>
            <a:lvl5pPr marL="1028700" indent="-133350" defTabSz="428625">
              <a:buClr>
                <a:srgbClr val="F04E23"/>
              </a:buClr>
              <a:buSzPct val="80000"/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6039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2 Line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3988" y="170260"/>
            <a:ext cx="8761412" cy="954107"/>
          </a:xfr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r>
              <a:rPr lang="en-US" dirty="0"/>
              <a:t>Click to edit Master title style — 2 Lines Header in Helvetica Bold, 26 </a:t>
            </a:r>
            <a:r>
              <a:rPr lang="en-US" dirty="0" err="1"/>
              <a:t>Pt</a:t>
            </a:r>
            <a:r>
              <a:rPr lang="en-US" dirty="0"/>
              <a:t> Title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88" y="885825"/>
            <a:ext cx="8761412" cy="3373041"/>
          </a:xfrm>
        </p:spPr>
        <p:txBody>
          <a:bodyPr/>
          <a:lstStyle>
            <a:lvl1pPr marL="175022" indent="-175022">
              <a:buClr>
                <a:srgbClr val="F04E23"/>
              </a:buClr>
              <a:buSzPct val="125000"/>
              <a:buFont typeface="Lucida Grande"/>
              <a:buChar char="›"/>
              <a:defRPr/>
            </a:lvl1pPr>
            <a:lvl2pPr>
              <a:buClr>
                <a:srgbClr val="F04E23"/>
              </a:buClr>
              <a:defRPr/>
            </a:lvl2pPr>
            <a:lvl3pPr marL="685800" indent="-209550">
              <a:buClr>
                <a:srgbClr val="F04E23"/>
              </a:buClr>
              <a:buFont typeface="Arial"/>
              <a:buChar char="—"/>
              <a:defRPr/>
            </a:lvl3pPr>
            <a:lvl4pPr marL="904875" indent="-171450">
              <a:buClr>
                <a:srgbClr val="F04E23"/>
              </a:buClr>
              <a:tabLst/>
              <a:defRPr/>
            </a:lvl4pPr>
            <a:lvl5pPr marL="1028700" indent="-133350" defTabSz="428625">
              <a:buClr>
                <a:srgbClr val="F04E23"/>
              </a:buClr>
              <a:buSzPct val="80000"/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00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28" y="0"/>
            <a:ext cx="2690812" cy="1458519"/>
          </a:xfrm>
          <a:solidFill>
            <a:srgbClr val="F04E23"/>
          </a:solidFill>
        </p:spPr>
        <p:txBody>
          <a:bodyPr lIns="91440" tIns="137160" bIns="228600"/>
          <a:lstStyle>
            <a:lvl1pPr marL="0" marR="0" indent="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99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28" y="0"/>
            <a:ext cx="2690812" cy="1458519"/>
          </a:xfrm>
          <a:solidFill>
            <a:srgbClr val="F04E23"/>
          </a:solidFill>
        </p:spPr>
        <p:txBody>
          <a:bodyPr lIns="91440" tIns="137160" bIns="228600"/>
          <a:lstStyle>
            <a:lvl1pPr marL="0" marR="0" indent="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940050" y="162560"/>
            <a:ext cx="5873750" cy="3373041"/>
          </a:xfrm>
        </p:spPr>
        <p:txBody>
          <a:bodyPr/>
          <a:lstStyle>
            <a:lvl1pPr marL="233363" indent="-233363">
              <a:buClr>
                <a:srgbClr val="F04E23"/>
              </a:buClr>
              <a:buSzPct val="125000"/>
              <a:buFont typeface="Lucida Grande"/>
              <a:buChar char="›"/>
              <a:defRPr/>
            </a:lvl1pPr>
            <a:lvl2pPr marL="515938" indent="-233363">
              <a:buClr>
                <a:srgbClr val="F04E23"/>
              </a:buClr>
              <a:tabLst/>
              <a:defRPr/>
            </a:lvl2pPr>
            <a:lvl3pPr marL="800100" indent="-279400">
              <a:buClr>
                <a:srgbClr val="F04E23"/>
              </a:buClr>
              <a:buFont typeface="Arial"/>
              <a:buChar char="—"/>
              <a:defRPr/>
            </a:lvl3pPr>
            <a:lvl4pPr marL="977900" indent="-177800">
              <a:buClr>
                <a:srgbClr val="F04E23"/>
              </a:buClr>
              <a:tabLst/>
              <a:defRPr/>
            </a:lvl4pPr>
            <a:lvl5pPr marL="1092200" indent="-127000" defTabSz="571500">
              <a:buClr>
                <a:srgbClr val="F04E23"/>
              </a:buClr>
              <a:buSzPct val="80000"/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275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17588" y="2047875"/>
            <a:ext cx="7112000" cy="7048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Regular" charset="0"/>
              </a:rPr>
              <a:t>Thank You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500538" y="4868336"/>
            <a:ext cx="643462" cy="2000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700" b="0" i="0" dirty="0">
              <a:solidFill>
                <a:schemeClr val="bg1">
                  <a:lumMod val="65000"/>
                </a:schemeClr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82497"/>
      </p:ext>
    </p:extLst>
  </p:cSld>
  <p:clrMapOvr>
    <a:masterClrMapping/>
  </p:clrMapOvr>
  <p:transition spd="med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8500538" y="4868336"/>
            <a:ext cx="643462" cy="2000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700" b="0" i="0" dirty="0">
              <a:solidFill>
                <a:schemeClr val="bg1">
                  <a:lumMod val="65000"/>
                </a:schemeClr>
              </a:solidFill>
              <a:latin typeface="Helvetica Regular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250" y="2026591"/>
            <a:ext cx="4907055" cy="62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40215"/>
      </p:ext>
    </p:extLst>
  </p:cSld>
  <p:clrMapOvr>
    <a:masterClrMapping/>
  </p:clrMapOvr>
  <p:transition spd="med"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noll_logo_PMSwarmred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838" y="1170385"/>
            <a:ext cx="5143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500538" y="4868336"/>
            <a:ext cx="643462" cy="2000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700" b="0" i="0" dirty="0">
              <a:solidFill>
                <a:schemeClr val="bg1">
                  <a:lumMod val="65000"/>
                </a:schemeClr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395762"/>
      </p:ext>
    </p:extLst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57150"/>
            <a:ext cx="9144000" cy="5200650"/>
          </a:xfrm>
          <a:prstGeom prst="rect">
            <a:avLst/>
          </a:prstGeom>
          <a:solidFill>
            <a:srgbClr val="F04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17588" y="2047875"/>
            <a:ext cx="7112000" cy="7048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0" baseline="0" dirty="0">
                <a:solidFill>
                  <a:schemeClr val="bg1"/>
                </a:solidFill>
                <a:latin typeface="Helvetica Regular" charset="0"/>
              </a:rPr>
              <a:t>Thank You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0796" y="4938698"/>
            <a:ext cx="252306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dirty="0">
                <a:solidFill>
                  <a:srgbClr val="FFFFFF"/>
                </a:solidFill>
                <a:latin typeface="Helvetica Regular" charset="0"/>
              </a:rPr>
              <a:t>© 2017 Knoll Inc.</a:t>
            </a:r>
          </a:p>
        </p:txBody>
      </p:sp>
    </p:spTree>
    <p:extLst>
      <p:ext uri="{BB962C8B-B14F-4D97-AF65-F5344CB8AC3E}">
        <p14:creationId xmlns:p14="http://schemas.microsoft.com/office/powerpoint/2010/main" val="3581216893"/>
      </p:ext>
    </p:extLst>
  </p:cSld>
  <p:clrMapOvr>
    <a:masterClrMapping/>
  </p:clrMapOvr>
  <p:transition spd="med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ing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57150"/>
            <a:ext cx="9144000" cy="5200650"/>
          </a:xfrm>
          <a:prstGeom prst="rect">
            <a:avLst/>
          </a:prstGeom>
          <a:solidFill>
            <a:srgbClr val="F04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pic>
        <p:nvPicPr>
          <p:cNvPr id="3" name="Picture 2" descr="Knoll_logo_PMSwarmred.ai"/>
          <p:cNvPicPr>
            <a:picLocks noChangeAspect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188" y="1170385"/>
            <a:ext cx="5143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50796" y="4938698"/>
            <a:ext cx="252306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dirty="0">
                <a:solidFill>
                  <a:srgbClr val="FFFFFF"/>
                </a:solidFill>
                <a:latin typeface="Helvetica Regular" charset="0"/>
              </a:rPr>
              <a:t>© 2018 Knoll Inc.</a:t>
            </a:r>
          </a:p>
        </p:txBody>
      </p:sp>
    </p:spTree>
    <p:extLst>
      <p:ext uri="{BB962C8B-B14F-4D97-AF65-F5344CB8AC3E}">
        <p14:creationId xmlns:p14="http://schemas.microsoft.com/office/powerpoint/2010/main" val="1706065666"/>
      </p:ext>
    </p:extLst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Sc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724400" y="2041525"/>
            <a:ext cx="914400" cy="685800"/>
          </a:xfrm>
          <a:prstGeom prst="rect">
            <a:avLst/>
          </a:prstGeom>
          <a:solidFill>
            <a:srgbClr val="919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702300" y="1933575"/>
            <a:ext cx="32639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i="0" dirty="0">
                <a:latin typeface="Helvetica Regular" charset="0"/>
                <a:cs typeface="Helvetica Regular" charset="0"/>
              </a:rPr>
              <a:t>Knoll Gray</a:t>
            </a:r>
            <a:br>
              <a:rPr lang="en-US" sz="1600" b="0" i="0" dirty="0">
                <a:latin typeface="Helvetica Regular" charset="0"/>
                <a:cs typeface="Helvetica Regular" charset="0"/>
              </a:rPr>
            </a:br>
            <a:r>
              <a:rPr lang="en-US" sz="1600" b="0" i="0" dirty="0">
                <a:latin typeface="Helvetica Regular" charset="0"/>
                <a:cs typeface="Helvetica Regular" charset="0"/>
              </a:rPr>
              <a:t>R 145  /  G 145  /  B 145</a:t>
            </a:r>
          </a:p>
          <a:p>
            <a:pPr>
              <a:defRPr/>
            </a:pPr>
            <a:r>
              <a:rPr lang="en-US" sz="1600" b="0" i="0" dirty="0">
                <a:latin typeface="Helvetica Regular" charset="0"/>
                <a:cs typeface="Helvetica Regular" charset="0"/>
              </a:rPr>
              <a:t>Use: Bold Body copy, emphasis</a:t>
            </a:r>
          </a:p>
          <a:p>
            <a:pPr>
              <a:defRPr/>
            </a:pPr>
            <a:endParaRPr lang="en-US" sz="1600" b="0" i="0" dirty="0">
              <a:latin typeface="Helvetica Regular" charset="0"/>
              <a:cs typeface="Helvetica Regular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92100" y="2060575"/>
            <a:ext cx="914400" cy="685800"/>
          </a:xfrm>
          <a:prstGeom prst="rect">
            <a:avLst/>
          </a:prstGeom>
          <a:solidFill>
            <a:srgbClr val="F04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 userDrawn="1"/>
        </p:nvSpPr>
        <p:spPr bwMode="auto">
          <a:xfrm>
            <a:off x="1257300" y="1943100"/>
            <a:ext cx="393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i="0" dirty="0">
                <a:latin typeface="Helvetica Regular" charset="0"/>
                <a:cs typeface="Helvetica Regular" charset="0"/>
              </a:rPr>
              <a:t>Knoll Red - PMS Warm Red</a:t>
            </a:r>
            <a:br>
              <a:rPr lang="en-US" sz="1600" b="0" i="0" dirty="0">
                <a:latin typeface="Helvetica Regular" charset="0"/>
                <a:cs typeface="Helvetica Regular" charset="0"/>
              </a:rPr>
            </a:br>
            <a:r>
              <a:rPr lang="en-US" sz="1600" b="0" i="0" dirty="0">
                <a:latin typeface="Helvetica Regular" charset="0"/>
                <a:cs typeface="Helvetica Regular" charset="0"/>
              </a:rPr>
              <a:t>R 240 /  G 78  /  B 35</a:t>
            </a:r>
          </a:p>
          <a:p>
            <a:pPr eaLnBrk="1" hangingPunct="1"/>
            <a:r>
              <a:rPr lang="en-US" sz="1600" b="0" i="0" dirty="0">
                <a:latin typeface="Helvetica Regular" charset="0"/>
                <a:cs typeface="Helvetica Regular" charset="0"/>
              </a:rPr>
              <a:t>Use: Title for body copy, emphasis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88925" y="1031875"/>
            <a:ext cx="914400" cy="685800"/>
          </a:xfrm>
          <a:prstGeom prst="rect">
            <a:avLst/>
          </a:prstGeom>
          <a:solidFill>
            <a:srgbClr val="606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241425" y="914400"/>
            <a:ext cx="38258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0" i="0" dirty="0">
                <a:latin typeface="Helvetica Regular" charset="0"/>
                <a:cs typeface="Helvetica Regular" charset="0"/>
              </a:rPr>
              <a:t>Dark Gray</a:t>
            </a:r>
            <a:br>
              <a:rPr lang="en-US" sz="1600" b="0" i="0" dirty="0">
                <a:latin typeface="Helvetica Regular" charset="0"/>
                <a:cs typeface="Helvetica Regular" charset="0"/>
              </a:rPr>
            </a:br>
            <a:r>
              <a:rPr lang="en-US" sz="1600" b="0" i="0" dirty="0">
                <a:latin typeface="Helvetica Regular" charset="0"/>
                <a:cs typeface="Helvetica Regular" charset="0"/>
              </a:rPr>
              <a:t>R 96  /  G 96  /  B 96</a:t>
            </a:r>
          </a:p>
          <a:p>
            <a:pPr>
              <a:defRPr/>
            </a:pPr>
            <a:r>
              <a:rPr lang="en-US" sz="1600" b="0" i="0" dirty="0">
                <a:latin typeface="Helvetica Regular" charset="0"/>
                <a:cs typeface="Helvetica Regular" charset="0"/>
              </a:rPr>
              <a:t>Use: Header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53988" y="170260"/>
            <a:ext cx="8761412" cy="492443"/>
          </a:xfrm>
        </p:spPr>
        <p:txBody>
          <a:bodyPr/>
          <a:lstStyle/>
          <a:p>
            <a:r>
              <a:rPr lang="en-US" dirty="0"/>
              <a:t>Color Scheme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708526" y="1022350"/>
            <a:ext cx="9144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673726" y="904875"/>
            <a:ext cx="3825875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0" i="0" dirty="0">
                <a:latin typeface="Helvetica Regular" charset="0"/>
                <a:cs typeface="Helvetica Regular" charset="0"/>
              </a:rPr>
              <a:t>Black</a:t>
            </a:r>
            <a:br>
              <a:rPr lang="en-US" sz="1600" b="0" i="0" dirty="0">
                <a:latin typeface="Helvetica Regular" charset="0"/>
                <a:cs typeface="Helvetica Regular" charset="0"/>
              </a:rPr>
            </a:br>
            <a:r>
              <a:rPr lang="en-US" sz="1600" b="0" i="0" dirty="0">
                <a:latin typeface="Helvetica Regular" charset="0"/>
                <a:cs typeface="Helvetica Regular" charset="0"/>
              </a:rPr>
              <a:t>Use: Body Copy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500" y="3086101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Helvetica Regular" charset="0"/>
              </a:rPr>
              <a:t>Secondary colors for charts, graphs, diagrams</a:t>
            </a:r>
          </a:p>
          <a:p>
            <a:endParaRPr lang="en-US" b="0" i="0" dirty="0">
              <a:latin typeface="Helvetica Regular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565400" y="3457575"/>
            <a:ext cx="914400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92100" y="4238625"/>
            <a:ext cx="914400" cy="685800"/>
          </a:xfrm>
          <a:prstGeom prst="rect">
            <a:avLst/>
          </a:prstGeom>
          <a:solidFill>
            <a:srgbClr val="20AD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431925" y="4238625"/>
            <a:ext cx="914400" cy="685800"/>
          </a:xfrm>
          <a:prstGeom prst="rect">
            <a:avLst/>
          </a:prstGeom>
          <a:solidFill>
            <a:srgbClr val="4868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2565400" y="4238625"/>
            <a:ext cx="9144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705225" y="4238625"/>
            <a:ext cx="914400" cy="685800"/>
          </a:xfrm>
          <a:prstGeom prst="rect">
            <a:avLst/>
          </a:prstGeom>
          <a:solidFill>
            <a:srgbClr val="FAD0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848225" y="4238625"/>
            <a:ext cx="914400" cy="685800"/>
          </a:xfrm>
          <a:prstGeom prst="rect">
            <a:avLst/>
          </a:prstGeom>
          <a:solidFill>
            <a:srgbClr val="E95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5927725" y="3457575"/>
            <a:ext cx="914400" cy="685800"/>
          </a:xfrm>
          <a:prstGeom prst="rect">
            <a:avLst/>
          </a:prstGeom>
          <a:solidFill>
            <a:srgbClr val="ADD3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5927725" y="4238625"/>
            <a:ext cx="914400" cy="685800"/>
          </a:xfrm>
          <a:prstGeom prst="rect">
            <a:avLst/>
          </a:prstGeom>
          <a:solidFill>
            <a:srgbClr val="487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034867" y="4238625"/>
            <a:ext cx="914400" cy="685800"/>
          </a:xfrm>
          <a:prstGeom prst="rect">
            <a:avLst/>
          </a:prstGeom>
          <a:solidFill>
            <a:srgbClr val="738C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7034867" y="3465419"/>
            <a:ext cx="914400" cy="685800"/>
          </a:xfrm>
          <a:prstGeom prst="rect">
            <a:avLst/>
          </a:prstGeom>
          <a:solidFill>
            <a:srgbClr val="738C2C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431925" y="3454214"/>
            <a:ext cx="914400" cy="685800"/>
          </a:xfrm>
          <a:prstGeom prst="rect">
            <a:avLst/>
          </a:prstGeom>
          <a:solidFill>
            <a:srgbClr val="486831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705225" y="3443008"/>
            <a:ext cx="914400" cy="685800"/>
          </a:xfrm>
          <a:prstGeom prst="rect">
            <a:avLst/>
          </a:prstGeom>
          <a:solidFill>
            <a:srgbClr val="FAD055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848225" y="3465419"/>
            <a:ext cx="914400" cy="685800"/>
          </a:xfrm>
          <a:prstGeom prst="rect">
            <a:avLst/>
          </a:prstGeom>
          <a:solidFill>
            <a:srgbClr val="E95537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292100" y="3454214"/>
            <a:ext cx="914400" cy="685800"/>
          </a:xfrm>
          <a:prstGeom prst="rect">
            <a:avLst/>
          </a:prstGeom>
          <a:solidFill>
            <a:srgbClr val="20ADC8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 userDrawn="1"/>
        </p:nvSpPr>
        <p:spPr bwMode="auto">
          <a:xfrm>
            <a:off x="273050" y="19050"/>
            <a:ext cx="2209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800" b="0" i="0" dirty="0">
                <a:solidFill>
                  <a:srgbClr val="F04E23"/>
                </a:solidFill>
                <a:latin typeface="Helvetica Regular" charset="0"/>
                <a:ea typeface="Helvetica Regular" charset="0"/>
                <a:cs typeface="Helvetica Regular" charset="0"/>
              </a:rPr>
              <a:t>GENERATION</a:t>
            </a:r>
            <a:endParaRPr lang="en-US" altLang="en-US" sz="1400" b="0" i="0" dirty="0">
              <a:solidFill>
                <a:srgbClr val="F04E23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7" name="Isosceles Triangle 13"/>
          <p:cNvSpPr/>
          <p:nvPr userDrawn="1"/>
        </p:nvSpPr>
        <p:spPr>
          <a:xfrm rot="10800000">
            <a:off x="142875" y="0"/>
            <a:ext cx="212725" cy="114300"/>
          </a:xfrm>
          <a:prstGeom prst="triangle">
            <a:avLst/>
          </a:prstGeom>
          <a:solidFill>
            <a:srgbClr val="F04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 i="0" dirty="0"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9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FA63C1A-57D5-43E5-956E-57E4F519E8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6481270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38" imgH="344" progId="TCLayout.ActiveDocument.1">
                  <p:embed/>
                </p:oleObj>
              </mc:Choice>
              <mc:Fallback>
                <p:oleObj name="think-cell Slide" r:id="rId16" imgW="338" imgH="34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247534A-0979-4B67-B17B-3733C1D47B29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600" b="1" i="0" baseline="0" dirty="0">
              <a:latin typeface="Helvetica Bold"/>
              <a:sym typeface="Helvetica Bold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0" y="167640"/>
            <a:ext cx="5791200" cy="337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8636000" y="4946392"/>
            <a:ext cx="381000" cy="18466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fld id="{B2B0D53C-E920-9349-B518-88F908FC2C56}" type="slidenum">
              <a:rPr lang="en-US" sz="600" b="0" i="0" smtClean="0">
                <a:solidFill>
                  <a:schemeClr val="bg1">
                    <a:lumMod val="65000"/>
                  </a:schemeClr>
                </a:solidFill>
                <a:latin typeface="Helvetica Regular" charset="0"/>
                <a:ea typeface="Helvetica Regular" charset="0"/>
                <a:cs typeface="Helvetica Regular" charset="0"/>
              </a:rPr>
              <a:pPr algn="r" eaLnBrk="1" hangingPunct="1">
                <a:defRPr/>
              </a:pPr>
              <a:t>‹#›</a:t>
            </a:fld>
            <a:endParaRPr lang="en-US" sz="600" b="0" i="0" dirty="0">
              <a:solidFill>
                <a:schemeClr val="bg1">
                  <a:lumMod val="65000"/>
                </a:schemeClr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225" y="152400"/>
            <a:ext cx="2755265" cy="113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96" y="4938698"/>
            <a:ext cx="252306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dirty="0">
                <a:solidFill>
                  <a:schemeClr val="bg1">
                    <a:lumMod val="75000"/>
                  </a:schemeClr>
                </a:solidFill>
                <a:latin typeface="Helvetica Regular" charset="0"/>
                <a:ea typeface="Helvetica Regular" charset="0"/>
                <a:cs typeface="Helvetica Regular" charset="0"/>
              </a:rPr>
              <a:t>© 2018 Knoll Inc.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4553F2-FC36-0D4C-8A51-D6CBE57F23BB}"/>
              </a:ext>
            </a:extLst>
          </p:cNvPr>
          <p:cNvCxnSpPr>
            <a:cxnSpLocks/>
          </p:cNvCxnSpPr>
          <p:nvPr userDrawn="1"/>
        </p:nvCxnSpPr>
        <p:spPr>
          <a:xfrm>
            <a:off x="123825" y="59375"/>
            <a:ext cx="2670175" cy="0"/>
          </a:xfrm>
          <a:prstGeom prst="line">
            <a:avLst/>
          </a:prstGeom>
          <a:ln w="127000">
            <a:solidFill>
              <a:srgbClr val="F04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12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90" r:id="rId2"/>
    <p:sldLayoutId id="2147484203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6" r:id="rId10"/>
    <p:sldLayoutId id="2147484207" r:id="rId11"/>
    <p:sldLayoutId id="2147484208" r:id="rId12"/>
  </p:sldLayoutIdLst>
  <p:hf hdr="0" dt="0"/>
  <p:txStyles>
    <p:titleStyle>
      <a:lvl1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600" b="1" i="0" baseline="0">
          <a:solidFill>
            <a:schemeClr val="tx1">
              <a:lumMod val="65000"/>
              <a:lumOff val="35000"/>
            </a:schemeClr>
          </a:solidFill>
          <a:latin typeface="Helvetica Bold" charset="0"/>
          <a:ea typeface="Helvetica Regular" charset="0"/>
          <a:cs typeface="Helvetica Regular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0606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0606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0606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60606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3363" indent="-233363" algn="l" rtl="0" eaLnBrk="1" fontAlgn="base" hangingPunct="1">
        <a:spcBef>
          <a:spcPts val="1200"/>
        </a:spcBef>
        <a:spcAft>
          <a:spcPct val="0"/>
        </a:spcAft>
        <a:buClr>
          <a:schemeClr val="tx1"/>
        </a:buClr>
        <a:buChar char="•"/>
        <a:defRPr sz="1600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515938" indent="-233363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1400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749300" indent="-177800" algn="l" defTabSz="800100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1200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977900" indent="-177800" algn="l" rtl="0" eaLnBrk="1" fontAlgn="base" hangingPunct="1">
        <a:spcBef>
          <a:spcPct val="0"/>
        </a:spcBef>
        <a:spcAft>
          <a:spcPct val="0"/>
        </a:spcAft>
        <a:buChar char="–"/>
        <a:defRPr sz="1200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4pPr>
      <a:lvl5pPr marL="1143000" indent="-165100" algn="l" rtl="0" eaLnBrk="1" fontAlgn="base" hangingPunct="1">
        <a:spcBef>
          <a:spcPct val="0"/>
        </a:spcBef>
        <a:spcAft>
          <a:spcPct val="0"/>
        </a:spcAft>
        <a:buChar char="»"/>
        <a:defRPr sz="1200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t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AC94C92-E6AF-0543-B9CA-5CC90F76E687}"/>
              </a:ext>
            </a:extLst>
          </p:cNvPr>
          <p:cNvSpPr txBox="1">
            <a:spLocks/>
          </p:cNvSpPr>
          <p:nvPr/>
        </p:nvSpPr>
        <p:spPr bwMode="auto">
          <a:xfrm>
            <a:off x="1588" y="4307254"/>
            <a:ext cx="9144000" cy="8481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400" b="0" i="0" baseline="0">
                <a:solidFill>
                  <a:srgbClr val="F04E23"/>
                </a:solidFill>
                <a:latin typeface="Helvetica Regular" pitchFamily="2" charset="0"/>
                <a:ea typeface="Helvetica Neue LT 45 Light" charset="0"/>
                <a:cs typeface="Helvetica Neue LT 45 Light" charset="0"/>
              </a:defRPr>
            </a:lvl1pPr>
            <a:lvl2pPr marL="396875" indent="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z="1400" b="0" i="0" baseline="0">
                <a:solidFill>
                  <a:srgbClr val="F04E23"/>
                </a:solidFill>
                <a:latin typeface="Helvetica Regular" pitchFamily="2" charset="0"/>
                <a:ea typeface="Helvetica Neue LT 45 Light" charset="0"/>
                <a:cs typeface="Helvetica Neue LT 45 Light" charset="0"/>
              </a:defRPr>
            </a:lvl2pPr>
            <a:lvl3pPr marL="914400" indent="0" algn="l" defTabSz="800100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z="1400" b="0" i="0" baseline="0">
                <a:solidFill>
                  <a:srgbClr val="F04E23"/>
                </a:solidFill>
                <a:latin typeface="Helvetica Regular" pitchFamily="2" charset="0"/>
                <a:ea typeface="Helvetica Neue LT 45 Light" charset="0"/>
                <a:cs typeface="Helvetica Neue LT 45 Light" charset="0"/>
              </a:defRPr>
            </a:lvl3pPr>
            <a:lvl4pPr marL="137160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1400" b="0" i="0" baseline="0">
                <a:solidFill>
                  <a:srgbClr val="F04E23"/>
                </a:solidFill>
                <a:latin typeface="Helvetica Regular" pitchFamily="2" charset="0"/>
                <a:ea typeface="Helvetica Neue LT 45 Light" charset="0"/>
                <a:cs typeface="Helvetica Neue LT 45 Light" charset="0"/>
              </a:defRPr>
            </a:lvl4pPr>
            <a:lvl5pPr marL="182880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1400" b="0" i="0" baseline="0">
                <a:solidFill>
                  <a:srgbClr val="F04E23"/>
                </a:solidFill>
                <a:latin typeface="Helvetica Regular" pitchFamily="2" charset="0"/>
                <a:ea typeface="Helvetica Neue LT 45 Light" charset="0"/>
                <a:cs typeface="Helvetica Neue LT 45 Light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21953" y="3853047"/>
            <a:ext cx="4907773" cy="1003961"/>
          </a:xfrm>
          <a:solidFill>
            <a:srgbClr val="F04E23"/>
          </a:solidFill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DatesWeiser</a:t>
            </a:r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8" name="Picture 7" descr="Knoll_logo_PMSwarmred.ai">
            <a:extLst>
              <a:ext uri="{FF2B5EF4-FFF2-40B4-BE49-F238E27FC236}">
                <a16:creationId xmlns:a16="http://schemas.microsoft.com/office/drawing/2014/main" id="{6722A6D8-5C8E-F94D-979E-6A5AFE7961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545" y="4446294"/>
            <a:ext cx="1277182" cy="68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52FDFC-A4B1-4146-B44C-BA924A988A6D}"/>
              </a:ext>
            </a:extLst>
          </p:cNvPr>
          <p:cNvSpPr/>
          <p:nvPr/>
        </p:nvSpPr>
        <p:spPr>
          <a:xfrm>
            <a:off x="357094" y="445431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elvetica" pitchFamily="2" charset="0"/>
              </a:rPr>
              <a:t>Product Updates: February 15, 2021</a:t>
            </a:r>
          </a:p>
        </p:txBody>
      </p:sp>
      <p:pic>
        <p:nvPicPr>
          <p:cNvPr id="11" name="Picture 10" descr="A picture containing text, floor, indoor, room&#10;&#10;Description automatically generated">
            <a:extLst>
              <a:ext uri="{FF2B5EF4-FFF2-40B4-BE49-F238E27FC236}">
                <a16:creationId xmlns:a16="http://schemas.microsoft.com/office/drawing/2014/main" id="{40C39348-A189-4C50-98A7-755A5BAB2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02" b="17492"/>
          <a:stretch/>
        </p:blipFill>
        <p:spPr>
          <a:xfrm>
            <a:off x="0" y="0"/>
            <a:ext cx="9144000" cy="37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1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E55860A-3F3C-45EF-A9FF-2DFE754FDD1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13571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38" imgH="344" progId="TCLayout.ActiveDocument.1">
                  <p:embed/>
                </p:oleObj>
              </mc:Choice>
              <mc:Fallback>
                <p:oleObj name="think-cell Slide" r:id="rId5" imgW="338" imgH="34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88BAA5E-28FE-4547-A3C0-8FD5CC969D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6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A1CF1AD-D943-1940-AD5E-0225AF23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70" y="190774"/>
            <a:ext cx="4897492" cy="438582"/>
          </a:xfrm>
          <a:noFill/>
        </p:spPr>
        <p:txBody>
          <a:bodyPr vert="horz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JD Media Table Launch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2516A87-FA10-9240-BBC4-7C32FD5998C5}"/>
              </a:ext>
            </a:extLst>
          </p:cNvPr>
          <p:cNvSpPr txBox="1">
            <a:spLocks/>
          </p:cNvSpPr>
          <p:nvPr/>
        </p:nvSpPr>
        <p:spPr bwMode="auto">
          <a:xfrm>
            <a:off x="123949" y="1133119"/>
            <a:ext cx="5624843" cy="4001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 i="0" baseline="0">
                <a:solidFill>
                  <a:srgbClr val="606060"/>
                </a:solidFill>
                <a:latin typeface="Franklin Gothic Demi" charset="0"/>
                <a:ea typeface="Arial" charset="0"/>
                <a:cs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The JD Media table was designed to support hybrid work and facilitate in-person and remote collaboration. 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8D6416B-87F3-5A4D-A1DE-C7B8F6753FA7}"/>
              </a:ext>
            </a:extLst>
          </p:cNvPr>
          <p:cNvSpPr txBox="1">
            <a:spLocks/>
          </p:cNvSpPr>
          <p:nvPr/>
        </p:nvSpPr>
        <p:spPr bwMode="auto">
          <a:xfrm>
            <a:off x="123950" y="1673090"/>
            <a:ext cx="3180119" cy="2154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 i="0" baseline="0">
                <a:solidFill>
                  <a:srgbClr val="606060"/>
                </a:solidFill>
                <a:latin typeface="Franklin Gothic Demi" charset="0"/>
                <a:ea typeface="Arial" charset="0"/>
                <a:cs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800" kern="0" spc="200" dirty="0">
                <a:solidFill>
                  <a:srgbClr val="F04E23"/>
                </a:solidFill>
                <a:latin typeface="Arial" panose="020B0604020202020204" pitchFamily="34" charset="0"/>
                <a:ea typeface="Franklin Gothic Demi" charset="0"/>
                <a:cs typeface="Arial" panose="020B0604020202020204" pitchFamily="34" charset="0"/>
              </a:rPr>
              <a:t>DETAILS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C7F13B-2FAE-B74B-912D-C1335012AD15}"/>
              </a:ext>
            </a:extLst>
          </p:cNvPr>
          <p:cNvCxnSpPr>
            <a:cxnSpLocks/>
          </p:cNvCxnSpPr>
          <p:nvPr/>
        </p:nvCxnSpPr>
        <p:spPr>
          <a:xfrm>
            <a:off x="123949" y="1606260"/>
            <a:ext cx="5733223" cy="0"/>
          </a:xfrm>
          <a:prstGeom prst="line">
            <a:avLst/>
          </a:prstGeom>
          <a:ln w="6350" cmpd="sng">
            <a:solidFill>
              <a:srgbClr val="F04E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A33D711-360F-5D4C-B3F7-422FB58DBC3D}"/>
              </a:ext>
            </a:extLst>
          </p:cNvPr>
          <p:cNvSpPr txBox="1">
            <a:spLocks/>
          </p:cNvSpPr>
          <p:nvPr/>
        </p:nvSpPr>
        <p:spPr bwMode="auto">
          <a:xfrm>
            <a:off x="123950" y="1888534"/>
            <a:ext cx="4362809" cy="331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F04E23"/>
              </a:buClr>
              <a:buSzPct val="125000"/>
              <a:buFont typeface="Lucida Grande"/>
              <a:buChar char="›"/>
              <a:defRPr sz="1600" b="0" i="0">
                <a:solidFill>
                  <a:schemeClr val="tx1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  <a:lvl2pPr marL="515938" indent="-233363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04E23"/>
              </a:buClr>
              <a:buFont typeface="Arial" charset="0"/>
              <a:buChar char="•"/>
              <a:tabLst/>
              <a:defRPr sz="1400" b="0" i="0">
                <a:solidFill>
                  <a:schemeClr val="tx1"/>
                </a:solidFill>
                <a:latin typeface="Helvetica Regular" charset="0"/>
                <a:ea typeface="Helvetica Regular" charset="0"/>
                <a:cs typeface="Helvetica Regular" charset="0"/>
              </a:defRPr>
            </a:lvl2pPr>
            <a:lvl3pPr marL="800100" indent="-279400" algn="l" defTabSz="8001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04E23"/>
              </a:buClr>
              <a:buFont typeface="Arial"/>
              <a:buChar char="—"/>
              <a:defRPr sz="1200" b="0" i="0">
                <a:solidFill>
                  <a:schemeClr val="tx1"/>
                </a:solidFill>
                <a:latin typeface="Helvetica Regular" charset="0"/>
                <a:ea typeface="Helvetica Regular" charset="0"/>
                <a:cs typeface="Helvetica Regular" charset="0"/>
              </a:defRPr>
            </a:lvl3pPr>
            <a:lvl4pPr marL="977900" indent="-177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04E23"/>
              </a:buClr>
              <a:buChar char="–"/>
              <a:tabLst/>
              <a:defRPr sz="1200" b="0" i="0">
                <a:solidFill>
                  <a:schemeClr val="tx1"/>
                </a:solidFill>
                <a:latin typeface="Helvetica Regular" charset="0"/>
                <a:ea typeface="Helvetica Regular" charset="0"/>
                <a:cs typeface="Helvetica Regular" charset="0"/>
              </a:defRPr>
            </a:lvl4pPr>
            <a:lvl5pPr marL="1092200" indent="-127000" algn="l" defTabSz="5715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04E23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Helvetica Regular" charset="0"/>
                <a:ea typeface="Helvetica Regular" charset="0"/>
                <a:cs typeface="Helvetica Regular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JD Media Table offers a breadth of planning options, comprised of three components—a table-top, base and the ability to add a full or partial height media wall for wire management. </a:t>
            </a:r>
          </a:p>
          <a:p>
            <a:pPr algn="l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Plan either in the open plan with the freestanding version or in enclosed rooms with installation against an architectural wall. </a:t>
            </a:r>
          </a:p>
          <a:p>
            <a:pPr algn="l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The table-tops are available in two shapes:</a:t>
            </a:r>
          </a:p>
          <a:p>
            <a:pPr lvl="1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Rectangle - Widths: 60, 72, 84, 96“; Depths: 42”, 48”, 54” </a:t>
            </a:r>
          </a:p>
          <a:p>
            <a:pPr lvl="1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Trapezoid - Widths: 60, 72, 84, 96“; Depths: 42/54”</a:t>
            </a:r>
          </a:p>
          <a:p>
            <a:pPr algn="l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Available at two heights – 29.25” and 41.5”</a:t>
            </a:r>
          </a:p>
          <a:p>
            <a:pPr algn="l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See JD Collection Price List for details</a:t>
            </a:r>
          </a:p>
          <a:p>
            <a:pPr>
              <a:spcBef>
                <a:spcPts val="600"/>
              </a:spcBef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3-week lead time in Q1 and Q2 2021</a:t>
            </a:r>
          </a:p>
          <a:p>
            <a:pPr marL="0" indent="0">
              <a:spcBef>
                <a:spcPts val="600"/>
              </a:spcBef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0CCAF7-4C78-7546-8817-C3D445A8A1B9}"/>
              </a:ext>
            </a:extLst>
          </p:cNvPr>
          <p:cNvCxnSpPr>
            <a:cxnSpLocks/>
          </p:cNvCxnSpPr>
          <p:nvPr/>
        </p:nvCxnSpPr>
        <p:spPr>
          <a:xfrm>
            <a:off x="-1704851" y="4687234"/>
            <a:ext cx="5751002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167C7AFE-A369-48B6-84C5-0717AC4AE044}"/>
              </a:ext>
            </a:extLst>
          </p:cNvPr>
          <p:cNvSpPr txBox="1">
            <a:spLocks/>
          </p:cNvSpPr>
          <p:nvPr/>
        </p:nvSpPr>
        <p:spPr bwMode="auto">
          <a:xfrm>
            <a:off x="5646386" y="1456209"/>
            <a:ext cx="1379916" cy="400110"/>
          </a:xfrm>
          <a:prstGeom prst="rect">
            <a:avLst/>
          </a:prstGeom>
          <a:solidFill>
            <a:srgbClr val="F04E23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 i="0" baseline="0">
                <a:solidFill>
                  <a:srgbClr val="606060"/>
                </a:solidFill>
                <a:latin typeface="Franklin Gothic Demi" charset="0"/>
                <a:ea typeface="Arial" charset="0"/>
                <a:cs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0606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Available February release of CAP. </a:t>
            </a:r>
          </a:p>
        </p:txBody>
      </p:sp>
      <p:pic>
        <p:nvPicPr>
          <p:cNvPr id="9" name="Picture 8" descr="A picture containing text, curtain, indoor, chair&#10;&#10;Description automatically generated">
            <a:extLst>
              <a:ext uri="{FF2B5EF4-FFF2-40B4-BE49-F238E27FC236}">
                <a16:creationId xmlns:a16="http://schemas.microsoft.com/office/drawing/2014/main" id="{7800550E-FFA1-4442-AEAB-07450BA13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960" y="2036992"/>
            <a:ext cx="3545156" cy="283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512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ze4XqLVUuPJoQvua33i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0D1d876JomF.6n5se7jg"/>
</p:tagLst>
</file>

<file path=ppt/theme/theme1.xml><?xml version="1.0" encoding="utf-8"?>
<a:theme xmlns:a="http://schemas.openxmlformats.org/drawingml/2006/main" name="2_Knoll 2014 Template_Helvetica">
  <a:themeElements>
    <a:clrScheme name="Knoll Colors">
      <a:dk1>
        <a:srgbClr val="000000"/>
      </a:dk1>
      <a:lt1>
        <a:srgbClr val="FFFFFF"/>
      </a:lt1>
      <a:dk2>
        <a:srgbClr val="606060"/>
      </a:dk2>
      <a:lt2>
        <a:srgbClr val="EE4F2A"/>
      </a:lt2>
      <a:accent1>
        <a:srgbClr val="28ADC7"/>
      </a:accent1>
      <a:accent2>
        <a:srgbClr val="496633"/>
      </a:accent2>
      <a:accent3>
        <a:srgbClr val="A4135C"/>
      </a:accent3>
      <a:accent4>
        <a:srgbClr val="FACF5D"/>
      </a:accent4>
      <a:accent5>
        <a:srgbClr val="4A76FB"/>
      </a:accent5>
      <a:accent6>
        <a:srgbClr val="728930"/>
      </a:accent6>
      <a:hlink>
        <a:srgbClr val="E6543C"/>
      </a:hlink>
      <a:folHlink>
        <a:srgbClr val="F8C9B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14795C017F124C93428135A44AC4B0" ma:contentTypeVersion="6" ma:contentTypeDescription="Create a new document." ma:contentTypeScope="" ma:versionID="c704fe77a3cc86e3ee876b633ee2542d">
  <xsd:schema xmlns:xsd="http://www.w3.org/2001/XMLSchema" xmlns:xs="http://www.w3.org/2001/XMLSchema" xmlns:p="http://schemas.microsoft.com/office/2006/metadata/properties" xmlns:ns2="01631203-f863-42d5-963b-18ff94b8c428" xmlns:ns3="6ae78c21-8f70-481a-9b8a-f4c81c75d2aa" targetNamespace="http://schemas.microsoft.com/office/2006/metadata/properties" ma:root="true" ma:fieldsID="baf33f343fabf84892947de6439de303" ns2:_="" ns3:_="">
    <xsd:import namespace="01631203-f863-42d5-963b-18ff94b8c428"/>
    <xsd:import namespace="6ae78c21-8f70-481a-9b8a-f4c81c75d2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631203-f863-42d5-963b-18ff94b8c4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e78c21-8f70-481a-9b8a-f4c81c75d2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C86A9F-76C4-4851-BC48-AE97B9230D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55C6C3-2670-48E7-96C9-38F8C65237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631203-f863-42d5-963b-18ff94b8c428"/>
    <ds:schemaRef ds:uri="6ae78c21-8f70-481a-9b8a-f4c81c75d2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3DD705-476E-41B6-AF57-38EB2657B73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6093</TotalTime>
  <Words>162</Words>
  <Application>Microsoft Office PowerPoint</Application>
  <PresentationFormat>On-screen Show (16:9)</PresentationFormat>
  <Paragraphs>15</Paragraphs>
  <Slides>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Calibri</vt:lpstr>
      <vt:lpstr>Helvetica</vt:lpstr>
      <vt:lpstr>Helvetica Bold</vt:lpstr>
      <vt:lpstr>Helvetica Light</vt:lpstr>
      <vt:lpstr>Helvetica Regular</vt:lpstr>
      <vt:lpstr>Lucida Grande</vt:lpstr>
      <vt:lpstr>2_Knoll 2014 Template_Helvetica</vt:lpstr>
      <vt:lpstr>think-cell Slide</vt:lpstr>
      <vt:lpstr>PowerPoint Presentation</vt:lpstr>
      <vt:lpstr>JD Media Table Launch</vt:lpstr>
    </vt:vector>
  </TitlesOfParts>
  <Company>Knoll,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Proven Presentations</dc:title>
  <dc:creator>Chris Giampietro</dc:creator>
  <cp:lastModifiedBy>Jennifer Berry</cp:lastModifiedBy>
  <cp:revision>361</cp:revision>
  <cp:lastPrinted>2012-11-07T15:50:34Z</cp:lastPrinted>
  <dcterms:created xsi:type="dcterms:W3CDTF">2011-05-19T22:39:33Z</dcterms:created>
  <dcterms:modified xsi:type="dcterms:W3CDTF">2021-02-24T16:38:57Z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0x010100B014795C017F124C93428135A44AC4B0</vt:lpwstr>
  </property>
</Properties>
</file>